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72" r:id="rId5"/>
    <p:sldId id="259" r:id="rId6"/>
    <p:sldId id="260" r:id="rId7"/>
    <p:sldId id="261" r:id="rId8"/>
    <p:sldId id="273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CC99"/>
    <a:srgbClr val="F5DFDA"/>
    <a:srgbClr val="FF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22" autoAdjust="0"/>
    <p:restoredTop sz="98188" autoAdjust="0"/>
  </p:normalViewPr>
  <p:slideViewPr>
    <p:cSldViewPr>
      <p:cViewPr varScale="1">
        <p:scale>
          <a:sx n="114" d="100"/>
          <a:sy n="114" d="100"/>
        </p:scale>
        <p:origin x="-186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9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ndryuschina\&#1086;&#1073;&#1084;&#1077;&#1085;\&#1050;%20&#1057;&#1045;&#1057;&#1057;&#1048;&#1048;%20&#1052;&#1054;%20&#1075;.&#1055;&#1091;&#1075;&#1072;&#1095;&#1077;&#1074;\2022%20&#1075;&#1086;&#1076;\&#1041;&#1102;&#1076;&#1078;&#1077;&#1090;%20&#1076;&#1083;&#1103;%20&#1043;&#1056;&#1040;&#1046;&#1044;&#1040;&#1053;,%20&#1080;&#1089;&#1087;&#1086;&#1083;&#1085;&#1077;&#1085;&#1080;&#1077;%20&#1079;&#1072;%202022%20&#1075;&#1086;&#1076;%20&#1052;&#1054;%20&#1075;.&#1055;&#1091;&#1075;&#1072;&#1095;&#1077;&#1074;\&#1044;&#1086;&#1093;&#1086;&#1076;&#1099;%20&#1076;&#1083;&#1103;%20&#1076;&#1080;&#1072;&#1075;&#1088;&#1072;&#1084;&#1084;&#1099;%20&#1053;&#1045;%20&#1054;&#1058;&#1055;&#1056;&#1040;&#1042;&#1051;&#1071;&#1070;&#1058;&#1057;&#1071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file:///\\Andryuschina\&#1086;&#1073;&#1084;&#1077;&#1085;\&#1050;%20&#1057;&#1045;&#1057;&#1057;&#1048;&#1048;%20&#1052;&#1054;%20&#1075;.&#1055;&#1091;&#1075;&#1072;&#1095;&#1077;&#1074;\2022%20&#1075;&#1086;&#1076;\&#1041;&#1102;&#1076;&#1078;&#1077;&#1090;%20&#1076;&#1083;&#1103;%20&#1043;&#1056;&#1040;&#1046;&#1044;&#1040;&#1053;,%20&#1080;&#1089;&#1087;&#1086;&#1083;&#1085;&#1077;&#1085;&#1080;&#1077;%20&#1079;&#1072;%202022%20&#1075;&#1086;&#1076;%20&#1052;&#1054;%20&#1075;.&#1055;&#1091;&#1075;&#1072;&#1095;&#1077;&#1074;\&#1044;&#1086;&#1093;&#1086;&#1076;&#1099;%20&#1076;&#1083;&#1103;%20&#1076;&#1080;&#1072;&#1075;&#1088;&#1072;&#1084;&#1084;&#1099;%20&#1053;&#1045;%20&#1054;&#1058;&#1055;&#1056;&#1040;&#1042;&#1051;&#1071;&#1070;&#1058;&#1057;&#1071;.xlsx" TargetMode="External"/><Relationship Id="rId1" Type="http://schemas.openxmlformats.org/officeDocument/2006/relationships/image" Target="../media/image3.jpe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/>
      <c:pie3DChart>
        <c:varyColors val="1"/>
        <c:ser>
          <c:idx val="0"/>
          <c:order val="0"/>
          <c:explosion val="22"/>
          <c:dLbls>
            <c:dLbl>
              <c:idx val="0"/>
              <c:layout>
                <c:manualLayout>
                  <c:x val="-0.11653386454183272"/>
                  <c:y val="0.27826428896745736"/>
                </c:manualLayout>
              </c:layout>
              <c:showCatName val="1"/>
            </c:dLbl>
            <c:dLbl>
              <c:idx val="1"/>
              <c:layout>
                <c:manualLayout>
                  <c:x val="0.1916722436587856"/>
                  <c:y val="0.19281619314580345"/>
                </c:manualLayout>
              </c:layout>
              <c:showCatName val="1"/>
            </c:dLbl>
            <c:showCatName val="1"/>
            <c:showLeaderLines val="1"/>
          </c:dLbls>
          <c:cat>
            <c:strRef>
              <c:f>'Диаграмма 1'!$A$6:$A$10</c:f>
              <c:strCache>
                <c:ptCount val="5"/>
                <c:pt idx="0">
                  <c:v>Налог на доходы физических лиц 42554,5 тыс.рублей  58 %</c:v>
                </c:pt>
                <c:pt idx="1">
                  <c:v>Акцизы на нефтепродукты 10514,1 тыс.рублей    14 %</c:v>
                </c:pt>
                <c:pt idx="2">
                  <c:v>Единый сельскохозяйственный налог 3435,0 тыс.рублей   5 %</c:v>
                </c:pt>
                <c:pt idx="3">
                  <c:v>Налог на имущество физических лиц 9698,5 тыс.рублей   13 %</c:v>
                </c:pt>
                <c:pt idx="4">
                  <c:v>Земельный налог 6395,9 тыс.рублей   10 %</c:v>
                </c:pt>
              </c:strCache>
            </c:strRef>
          </c:cat>
          <c:val>
            <c:numRef>
              <c:f>'Диаграмма 1'!$B$6:$B$10</c:f>
              <c:numCache>
                <c:formatCode>#,##0.0</c:formatCode>
                <c:ptCount val="5"/>
                <c:pt idx="0">
                  <c:v>42554.5</c:v>
                </c:pt>
                <c:pt idx="1">
                  <c:v>10514.1</c:v>
                </c:pt>
                <c:pt idx="2">
                  <c:v>3435</c:v>
                </c:pt>
                <c:pt idx="3">
                  <c:v>9698.5</c:v>
                </c:pt>
                <c:pt idx="4">
                  <c:v>6395.9</c:v>
                </c:pt>
              </c:numCache>
            </c:numRef>
          </c:val>
        </c:ser>
      </c:pie3D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rotY val="34"/>
      <c:perspective val="30"/>
    </c:view3D>
    <c:plotArea>
      <c:layout/>
      <c:pie3DChart>
        <c:varyColors val="1"/>
        <c:ser>
          <c:idx val="0"/>
          <c:order val="0"/>
          <c:spPr>
            <a:blipFill>
              <a:blip xmlns:r="http://schemas.openxmlformats.org/officeDocument/2006/relationships" r:embed="rId1"/>
              <a:tile tx="0" ty="0" sx="100000" sy="100000" flip="none" algn="tl"/>
            </a:blipFill>
          </c:spPr>
          <c:explosion val="19"/>
          <c:dPt>
            <c:idx val="0"/>
            <c:explosion val="11"/>
          </c:dPt>
          <c:dLbls>
            <c:dLbl>
              <c:idx val="0"/>
              <c:layout>
                <c:manualLayout>
                  <c:x val="5.1250833240751026E-2"/>
                  <c:y val="3.3139978019299146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Доходы от использования имущества, находящегося в муниципальной собственности 
</a:t>
                    </a:r>
                    <a:r>
                      <a:rPr lang="ru-RU" dirty="0" smtClean="0"/>
                      <a:t>5247,1</a:t>
                    </a:r>
                    <a:r>
                      <a:rPr lang="ru-RU" baseline="0" dirty="0" smtClean="0"/>
                      <a:t> тыс.рублей</a:t>
                    </a:r>
                    <a:endParaRPr lang="ru-RU" dirty="0"/>
                  </a:p>
                </c:rich>
              </c:tx>
              <c:showCatName val="1"/>
            </c:dLbl>
            <c:dLbl>
              <c:idx val="1"/>
              <c:layout>
                <c:manualLayout>
                  <c:x val="-5.2378138540162204E-2"/>
                  <c:y val="-2.0089379416939942E-2"/>
                </c:manualLayout>
              </c:layout>
              <c:showCatName val="1"/>
            </c:dLbl>
            <c:dLbl>
              <c:idx val="2"/>
              <c:layout>
                <c:manualLayout>
                  <c:x val="-0.13207484906223471"/>
                  <c:y val="-1.7733809325022689E-2"/>
                </c:manualLayout>
              </c:layout>
              <c:showCatName val="1"/>
            </c:dLbl>
            <c:dLbl>
              <c:idx val="3"/>
              <c:layout>
                <c:manualLayout>
                  <c:x val="0.16039016498166869"/>
                  <c:y val="3.3107208518049998E-2"/>
                </c:manualLayout>
              </c:layout>
              <c:showCatName val="1"/>
            </c:dLbl>
            <c:showCatName val="1"/>
            <c:showLeaderLines val="1"/>
          </c:dLbls>
          <c:cat>
            <c:strRef>
              <c:f>'Диаграмма 2'!$A$12:$A$15</c:f>
              <c:strCache>
                <c:ptCount val="4"/>
                <c:pt idx="0">
                  <c:v>Доходы от использования имущества, находящегося в государственной и муниципальной собственности 5247,1 тыс.рублей</c:v>
                </c:pt>
                <c:pt idx="1">
                  <c:v>Доходы от продажи материальных и нематериальных активов 3688,4 тыс.рублей</c:v>
                </c:pt>
                <c:pt idx="2">
                  <c:v>Штрафы, санкции, возмещение ущерба  86,0 тыс.рублей</c:v>
                </c:pt>
                <c:pt idx="3">
                  <c:v>Прочие неналоговые доходы  143,8 тыс.рублей</c:v>
                </c:pt>
              </c:strCache>
            </c:strRef>
          </c:cat>
          <c:val>
            <c:numRef>
              <c:f>'Диаграмма 2'!$B$12:$B$15</c:f>
              <c:numCache>
                <c:formatCode>#,##0.0</c:formatCode>
                <c:ptCount val="4"/>
                <c:pt idx="0">
                  <c:v>5247.1</c:v>
                </c:pt>
                <c:pt idx="1">
                  <c:v>3688.4</c:v>
                </c:pt>
                <c:pt idx="2">
                  <c:v>86</c:v>
                </c:pt>
                <c:pt idx="3">
                  <c:v>143.80000000000001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spPr>
    <a:gradFill>
      <a:gsLst>
        <a:gs pos="0">
          <a:srgbClr val="4F81BD">
            <a:tint val="66000"/>
            <a:satMod val="160000"/>
          </a:srgbClr>
        </a:gs>
        <a:gs pos="50000">
          <a:srgbClr val="4F81BD">
            <a:tint val="44500"/>
            <a:satMod val="160000"/>
          </a:srgbClr>
        </a:gs>
        <a:gs pos="100000">
          <a:srgbClr val="4F81BD">
            <a:tint val="23500"/>
            <a:satMod val="160000"/>
          </a:srgbClr>
        </a:gs>
      </a:gsLst>
      <a:lin ang="5400000" scaled="0"/>
    </a:gradFill>
  </c:sp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title>
      <c:tx>
        <c:rich>
          <a:bodyPr/>
          <a:lstStyle/>
          <a:p>
            <a:pPr>
              <a:defRPr/>
            </a:pPr>
            <a:r>
              <a:rPr lang="ru-RU" dirty="0"/>
              <a:t>СТРУКТУРА  ВИДОВ  РАСХОДОВ В  </a:t>
            </a:r>
            <a:r>
              <a:rPr lang="ru-RU" dirty="0" smtClean="0"/>
              <a:t>2022 ГОДУ</a:t>
            </a:r>
            <a:endParaRPr lang="ru-RU" dirty="0"/>
          </a:p>
        </c:rich>
      </c:tx>
      <c:layout/>
    </c:title>
    <c:view3D>
      <c:rotX val="30"/>
      <c:perspective val="30"/>
    </c:view3D>
    <c:plotArea>
      <c:layout>
        <c:manualLayout>
          <c:layoutTarget val="inner"/>
          <c:xMode val="edge"/>
          <c:yMode val="edge"/>
          <c:x val="4.2326137551668225E-2"/>
          <c:y val="0.17756718787518302"/>
          <c:w val="0.55488065428627664"/>
          <c:h val="0.7411311294629814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4"/>
          <c:dLbls>
            <c:dLbl>
              <c:idx val="2"/>
              <c:layout>
                <c:manualLayout>
                  <c:x val="-7.8824931133008369E-2"/>
                  <c:y val="7.1645588761742346E-2"/>
                </c:manualLayout>
              </c:layout>
              <c:showVal val="1"/>
            </c:dLbl>
            <c:dLbl>
              <c:idx val="3"/>
              <c:layout>
                <c:manualLayout>
                  <c:x val="3.4760145358967709E-2"/>
                  <c:y val="-0.18178244531969612"/>
                </c:manualLayout>
              </c:layout>
              <c:showVal val="1"/>
            </c:dLbl>
            <c:txPr>
              <a:bodyPr/>
              <a:lstStyle/>
              <a:p>
                <a:pPr>
                  <a:defRPr sz="1580" baseline="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Лист1!$A$2:$A$9</c:f>
              <c:strCache>
                <c:ptCount val="7"/>
                <c:pt idx="0">
                  <c:v>Общегосударственные вопросы - 2,2%</c:v>
                </c:pt>
                <c:pt idx="2">
                  <c:v>Национальная экономика - 35%</c:v>
                </c:pt>
                <c:pt idx="3">
                  <c:v>Жилищно - коммунальное хозяйство - 60,8%</c:v>
                </c:pt>
                <c:pt idx="4">
                  <c:v>Культура и кинематография - 1,2%</c:v>
                </c:pt>
                <c:pt idx="5">
                  <c:v>Социальная политика - 0,5%</c:v>
                </c:pt>
                <c:pt idx="6">
                  <c:v>Физическая культура и спорт - 0,3%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7"/>
                <c:pt idx="0">
                  <c:v>2.2000000000000002</c:v>
                </c:pt>
                <c:pt idx="2">
                  <c:v>35</c:v>
                </c:pt>
                <c:pt idx="3">
                  <c:v>60.8</c:v>
                </c:pt>
                <c:pt idx="4">
                  <c:v>1.2</c:v>
                </c:pt>
                <c:pt idx="5">
                  <c:v>0.5</c:v>
                </c:pt>
                <c:pt idx="6">
                  <c:v>0.30000000000000027</c:v>
                </c:pt>
              </c:numCache>
            </c:numRef>
          </c:val>
        </c:ser>
      </c:pie3DChart>
    </c:plotArea>
    <c:legend>
      <c:legendPos val="r"/>
      <c:legendEntry>
        <c:idx val="1"/>
        <c:delete val="1"/>
      </c:legendEntry>
      <c:layout>
        <c:manualLayout>
          <c:xMode val="edge"/>
          <c:yMode val="edge"/>
          <c:x val="0.60636947271765629"/>
          <c:y val="0.13013764599632299"/>
          <c:w val="0.37554136909764241"/>
          <c:h val="0.8697051134103404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5349904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3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8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8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2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3444904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7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1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6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8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6" y="1316039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1" y="1316039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49" y="6019802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49" y="5849119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1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2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1" y="609600"/>
            <a:ext cx="5340351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9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49" y="1050900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4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2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0C8022E-C9CA-4175-BBA2-810F0818AEBF}" type="datetimeFigureOut">
              <a:rPr lang="ru-RU" smtClean="0"/>
              <a:pPr/>
              <a:t>25.05.2023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2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2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60B0E11-DA14-40F7-9C72-FA336CA32A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49" y="1050900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49" y="1057988"/>
            <a:ext cx="8629651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95536" y="620690"/>
            <a:ext cx="8458200" cy="1222375"/>
          </a:xfrm>
        </p:spPr>
        <p:txBody>
          <a:bodyPr>
            <a:normAutofit/>
          </a:bodyPr>
          <a:lstStyle/>
          <a:p>
            <a:pPr lvl="0" algn="ctr"/>
            <a:r>
              <a:rPr lang="ru-RU" b="1" dirty="0" smtClean="0">
                <a:solidFill>
                  <a:srgbClr val="4E3B30">
                    <a:shade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r>
              <a:rPr lang="ru-RU" dirty="0" smtClean="0">
                <a:solidFill>
                  <a:srgbClr val="4E3B30">
                    <a:shade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4E3B30">
                    <a:shade val="75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221088"/>
            <a:ext cx="8458200" cy="9144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Исполнение бюджета муниципального образования города Пугачева Саратовской области за 2022 год  утверждено решением Совета муниципального образования города Пугачева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мая 2023 года № 87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060850"/>
            <a:ext cx="820891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Отчет</a:t>
            </a:r>
            <a:r>
              <a:rPr lang="ru-RU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br>
              <a:rPr lang="ru-RU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b="1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об исполнении бюджета</a:t>
            </a:r>
            <a:r>
              <a:rPr lang="ru-RU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муниципального образования города Пугачева Саратовской области </a:t>
            </a:r>
            <a:r>
              <a:rPr lang="ru-RU" sz="2000" b="1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lang="ru-RU" sz="2000" b="1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2000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 </a:t>
            </a:r>
            <a:r>
              <a:rPr lang="ru-RU" sz="2000" cap="all" dirty="0" smtClean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2022 год</a:t>
            </a:r>
            <a:r>
              <a:rPr lang="ru-RU" sz="3600" b="1" cap="all" dirty="0">
                <a:solidFill>
                  <a:srgbClr val="4E3B30"/>
                </a:solidFill>
                <a:effectLst>
                  <a:reflection blurRad="12700" stA="48000" endA="300" endPos="55000" dir="5400000" sy="-90000" algn="bl" rotWithShape="0"/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686800" cy="8412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i="1" dirty="0" smtClean="0"/>
              <a:t>Основные параметры бюджета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i="1" dirty="0" smtClean="0"/>
              <a:t> муниципального образования города Пугачева  на 2022 год по расходам</a:t>
            </a:r>
            <a:endParaRPr lang="ru-RU" dirty="0"/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95536" y="1231883"/>
            <a:ext cx="8424936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Таблица 3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Расходы бюджета муниципального образования города Пугачева в 2022 году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51521" y="2204863"/>
          <a:ext cx="8712966" cy="3960440"/>
        </p:xfrm>
        <a:graphic>
          <a:graphicData uri="http://schemas.openxmlformats.org/drawingml/2006/table">
            <a:tbl>
              <a:tblPr/>
              <a:tblGrid>
                <a:gridCol w="3640541"/>
                <a:gridCol w="118957"/>
                <a:gridCol w="118957"/>
                <a:gridCol w="118957"/>
                <a:gridCol w="118957"/>
                <a:gridCol w="118957"/>
                <a:gridCol w="118957"/>
                <a:gridCol w="118957"/>
                <a:gridCol w="501804"/>
                <a:gridCol w="451455"/>
                <a:gridCol w="801397"/>
                <a:gridCol w="900893"/>
                <a:gridCol w="853760"/>
                <a:gridCol w="730417"/>
              </a:tblGrid>
              <a:tr h="7135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Раздел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Подраз-дел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Утвержден-ный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 на 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2022 год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в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2022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Отклонение фактического исполнения от плановых показателей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 исполнения  плана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3 076,8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2 861,8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215,0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93,0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63999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871,5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846,9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24,6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Резервные фонды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190,4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190,4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общегосударственные вопросы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2 014,9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2 014,9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экономика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46 373,0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46 373,0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Дорожное хозяйство (дорожные фонды)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09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45 871,8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45 871,8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вопросы в области национальной экономики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501,2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501,2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Жилищно-коммунальное хозяйство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107 519,7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80 560,9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26 958,8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74,9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Жилищное хозяйство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35 804,2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10 632,9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25 171,3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29,7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Коммунальное хозяйство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923,1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923,1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Благоустройство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60 341,5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58 554,1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1 787,4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97,0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99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вопросы в области жилищно-коммунального хозяйства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10 450,9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10 450,8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Культура и кинематография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1 646,1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1 645,9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9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96534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вопросы в области культуры, кинематографии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1 646,1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1 645,9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429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621,4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621,4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Пенсионное обеспечение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511,8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511,8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Социальное обеспечение населения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109,6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109,6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68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Массовый спорт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7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159 637,0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132 463,0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27 174,0  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83,0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9244" marR="924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7524328" y="1916832"/>
            <a:ext cx="144016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900" b="1" i="1" dirty="0" smtClean="0">
                <a:solidFill>
                  <a:schemeClr val="tx1"/>
                </a:solidFill>
              </a:rPr>
              <a:t>тыс.рублей</a:t>
            </a:r>
            <a:endParaRPr lang="ru-RU" sz="900" b="1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1315616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/>
              <a:t>Бюджет муниципального образования по расходам в 2022 году исполнен на 83,0 процента или на 132 463,0 тыс. рублей при плане 159 637,0 тыс. рублей. </a:t>
            </a:r>
            <a:br>
              <a:rPr lang="ru-RU" sz="1800" b="1" dirty="0" smtClean="0"/>
            </a:br>
            <a:r>
              <a:rPr lang="ru-RU" sz="1800" b="1" dirty="0" smtClean="0"/>
              <a:t>Расходы  на социальную сферу (культура, социальная политика,  физическая культура) составили 2 667,5 тыс. рублей или 100,0 процента от плана.</a:t>
            </a:r>
            <a:br>
              <a:rPr lang="ru-RU" sz="1800" b="1" dirty="0" smtClean="0"/>
            </a:br>
            <a:r>
              <a:rPr lang="ru-RU" sz="1800" b="1" dirty="0" smtClean="0"/>
              <a:t>Доля расходов на социально значимые статьи, в том числе на оплату  труда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составила 5,8 процента или </a:t>
            </a:r>
            <a:r>
              <a:rPr lang="ru-RU" sz="1800" b="1" dirty="0" smtClean="0"/>
              <a:t>7 651,2 </a:t>
            </a:r>
            <a:r>
              <a:rPr lang="ru-RU" sz="1800" b="1" dirty="0" smtClean="0">
                <a:solidFill>
                  <a:schemeClr val="accent2">
                    <a:lumMod val="50000"/>
                  </a:schemeClr>
                </a:solidFill>
              </a:rPr>
              <a:t>тыс. рублей </a:t>
            </a:r>
            <a:r>
              <a:rPr lang="ru-RU" sz="1800" b="1" dirty="0" smtClean="0"/>
              <a:t>от общих расходов бюджета. </a:t>
            </a:r>
            <a:br>
              <a:rPr lang="ru-RU" sz="1800" b="1" dirty="0" smtClean="0"/>
            </a:br>
            <a:r>
              <a:rPr lang="ru-RU" sz="1800" b="1" dirty="0" smtClean="0"/>
              <a:t>Структура распределения видов расходов муниципального образования города Пугачева приведена на диаграмме:</a:t>
            </a:r>
            <a:endParaRPr lang="ru-RU" b="1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395536" y="2132856"/>
          <a:ext cx="842493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827584" y="1654577"/>
            <a:ext cx="784887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реализацию мер социальной политики выделено 621,4 тыс. рублей, данные средства направлены на доплаты к пенсиям муниципальным служащим и депутатам Совета муниципального образования города Пугачева, а также на выплату материальной помощи из резервного фонда  администрации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Пугачевского муниципального района  за счет бюджета муниципального образования города Пугачева.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	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1"/>
            <a:ext cx="8208912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расходы жилищно-коммунального и дорожного хозяйства в 2022 году выделено 126 432,7 тыс. рублей, в том числе: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	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реализацию </a:t>
            </a: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муниципальной программы «Развитие транспортной системы, повышение безопасности дорожного движения на территории муниципального образования города Пугачева на 2021-2023 годы»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41 047,4 тыс. рублей;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на приобретение техники на условиях лизинга – </a:t>
            </a: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4 181,4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тыс. рублей;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на реализацию </a:t>
            </a: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муниципальной программы «Формирование комфортной городской среды на 2018-2024 годы в муниципальном образовании города Пугачева Саратовской области»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8 172,8 тыс. рублей;</a:t>
            </a:r>
            <a:endParaRPr kumimoji="0" lang="ru-RU" sz="12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на реализацию </a:t>
            </a: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муниципальной  программы «Организация и реализация мероприятий в сфере жилищно-коммунального хозяйства на территории муниципального образования города Пугачева на 2022-2024 годы» 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– 44 156,3 тыс. рублей;</a:t>
            </a:r>
            <a:endParaRPr kumimoji="0" lang="ru-RU" sz="12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1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другие мероприятия в области жилищно-коммунального хозяйства – 10 400,9 тыс. рублей (субсидии муниципальному бюджетному учреждению «Служба Единого Балансодержателя» - 3 672,0 тыс. рублей; субсидии муниципальному автономному учреждению «Парк культуры и отдыха им. </a:t>
            </a:r>
            <a:r>
              <a:rPr kumimoji="0" lang="ru-RU" sz="1200" b="1" i="1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В.А.Важина</a:t>
            </a:r>
            <a:r>
              <a:rPr kumimoji="0" lang="ru-RU" sz="1200" b="1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 – 6 728,9 тыс. рублей);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 на реализацию муниципальной программы «Переселение граждан из аварийного жилищного фонда в муниципальном образовании города Пугачева Саратовской области на 2022-2026 годы» –       10 528,9 тыс. рублей;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lang="ru-RU" sz="1200" dirty="0" smtClean="0">
                <a:solidFill>
                  <a:srgbClr val="FF0000"/>
                </a:solidFill>
              </a:rPr>
              <a:t>  </a:t>
            </a:r>
            <a:r>
              <a:rPr lang="ru-RU" sz="1200" dirty="0" smtClean="0"/>
              <a:t>       </a:t>
            </a: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 реализацию муниципальной программы «Организация временного трудоустройства несовершеннолетних граждан в возрасте от 14 до 18 лет в свободное от учебы время на территории муниципального образования города Пугачева в 2022 году</a:t>
            </a: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» - 99,7 тыс. рублей;</a:t>
            </a:r>
            <a:endParaRPr kumimoji="0" lang="ru-RU" sz="1200" b="1" i="1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	на прочие мероприятия по благоустройству (уличное освещение, обслуживание уличного освещения) расходы составили – 6 760,4 тыс. рублей;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         погашение кредиторской задолженности по организации трудоустройства несовершеннолетних граждан в возрасте от 14 до 18 лет в свободное от учебы время – 56,4 тыс. рублей;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         погашение кредиторской задолженности по выполнению </a:t>
            </a:r>
            <a:r>
              <a:rPr lang="ru-RU" sz="1200" b="1" i="1" dirty="0" err="1" smtClean="0">
                <a:latin typeface="Arial" pitchFamily="34" charset="0"/>
                <a:cs typeface="Arial" pitchFamily="34" charset="0"/>
              </a:rPr>
              <a:t>строительно</a:t>
            </a: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 - монтажных работ по строительству и ремонту пешеходных зон – 175,2 тыс. рублей;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         погашение кредиторской задолженности по благоустройству – 106,3 тыс. рублей;</a:t>
            </a: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         оценка недвижимости, признание прав и регулирование отношений по государственной и муниципальной собственности – 104,0  тыс. рублей;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r>
              <a:rPr lang="ru-RU" sz="1200" b="1" i="1" dirty="0" smtClean="0">
                <a:latin typeface="Arial" pitchFamily="34" charset="0"/>
                <a:cs typeface="Arial" pitchFamily="34" charset="0"/>
              </a:rPr>
              <a:t>         погашение задолженности по капитальному ремонту, ремонту и содержанию автомобильных дорог общего пользования –643,0 тыс. рублей.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76525" algn="l"/>
                <a:tab pos="3219450" algn="l"/>
              </a:tabLst>
            </a:pPr>
            <a:endParaRPr lang="ru-RU" sz="1200" b="1" i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449263" algn="l"/>
                <a:tab pos="2676525" algn="l"/>
                <a:tab pos="3219450" algn="l"/>
              </a:tabLst>
            </a:pPr>
            <a:endParaRPr lang="ru-RU" sz="1200" b="1" i="1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80728"/>
            <a:ext cx="8748464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/>
              <a:t>Сравнительный анализ исполнения бюджета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Муниципального образования города Пугачева по расходам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в 2021 и в 2022 годах</a:t>
            </a:r>
            <a:r>
              <a:rPr lang="ru-RU" sz="1800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668344" y="1772816"/>
            <a:ext cx="116749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i="1" dirty="0"/>
              <a:t>тыс. рублей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68344" y="620688"/>
            <a:ext cx="11521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Таблица 4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332656"/>
            <a:ext cx="849694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76525" algn="l"/>
                <a:tab pos="3219450" algn="l"/>
              </a:tabLst>
            </a:pPr>
            <a:r>
              <a:rPr lang="ru-RU" sz="1200" b="1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Динамика расходов бюджета в 2021-2022 гг. представлена в следующей таблице.</a:t>
            </a:r>
            <a:endParaRPr lang="ru-RU" sz="1200" b="1" i="1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83568" y="2132856"/>
          <a:ext cx="8136900" cy="4289367"/>
        </p:xfrm>
        <a:graphic>
          <a:graphicData uri="http://schemas.openxmlformats.org/drawingml/2006/table">
            <a:tbl>
              <a:tblPr/>
              <a:tblGrid>
                <a:gridCol w="3732408"/>
                <a:gridCol w="117473"/>
                <a:gridCol w="117473"/>
                <a:gridCol w="117473"/>
                <a:gridCol w="117473"/>
                <a:gridCol w="117473"/>
                <a:gridCol w="117473"/>
                <a:gridCol w="117473"/>
                <a:gridCol w="501008"/>
                <a:gridCol w="436739"/>
                <a:gridCol w="878896"/>
                <a:gridCol w="882769"/>
                <a:gridCol w="882769"/>
              </a:tblGrid>
              <a:tr h="728955"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Раздел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Подраз-дел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Фактическое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2021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Фактическое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исполнение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2023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году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Отклонение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фактического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исполнения 2022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года от фактического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исполнения 2021 года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3 003,1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2 861,8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-141,3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89284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609,3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846,9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+237,6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458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Обеспечение проведения выборов и референдумов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07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1 344,8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-1 344,8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83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общегосударственные вопросы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1 049,0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2 014,9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+965,9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-14,4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240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Защита населения и территории от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чрезвычайных </a:t>
                      </a: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ситуаций природного и техногенного характера, </a:t>
                      </a: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пожарная безопасность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-14,4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57 867,3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46 373,0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-11 494,3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Дорожное хозяйство (дорожные фонды)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09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57 098,3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45 871,8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-11 226,5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вопросы в области национальной экономики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769,0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501,2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-267,8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Жилищно-коммунальное хозяйство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207 620,4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80 560,9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-127</a:t>
                      </a:r>
                      <a:r>
                        <a:rPr lang="ru-RU" sz="900" b="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059,5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Жилищное хозяйство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72 726,0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10 632,9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-62 093,1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Коммунальное хозяйство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02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1 348,3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923,1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-425,2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Благоустройство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125 545,2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58 554,1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-66 991,1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41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вопросы в области жилищно-коммунального хозяйства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8 000,9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10 450,8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+2 449,9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36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Культура и кинематография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1 205,2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1 645,9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+440,7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4136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Другие вопросы в области культуры, кинематографии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08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1 205,2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1 645,9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+440,7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36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677,6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621,4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-56,2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0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Пенсионное обеспечение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557,6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511,8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-45,8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36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Социальное обеспечение населения</a:t>
                      </a:r>
                      <a:endParaRPr lang="ru-RU" sz="9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9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  <a:endParaRPr lang="ru-RU" sz="9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120,0</a:t>
                      </a:r>
                      <a:endParaRPr lang="ru-RU" sz="9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109,6</a:t>
                      </a:r>
                      <a:endParaRPr lang="ru-RU" sz="9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-10,4</a:t>
                      </a:r>
                      <a:endParaRPr lang="ru-RU" sz="900" b="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19456"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+100,0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1173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Массовый спорт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02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400,0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+100,0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Итого: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900" dirty="0">
                        <a:solidFill>
                          <a:srgbClr val="FFFFFF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270 688,0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132 463,0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-138 225,0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368" marR="8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1"/>
          <p:cNvSpPr>
            <a:spLocks noChangeArrowheads="1"/>
          </p:cNvSpPr>
          <p:nvPr/>
        </p:nvSpPr>
        <p:spPr bwMode="auto">
          <a:xfrm>
            <a:off x="899592" y="1745884"/>
            <a:ext cx="770485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Общие расходы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2022 году по отношению к 2021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году  уменьшены на 138 225,0 тыс. рублей или на 48,9%.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indent="35560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  <a:tab pos="2676525" algn="l"/>
                <a:tab pos="321945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2400" dirty="0" smtClean="0"/>
              <a:t>При планировании бюджета на 2022 год предусматривался дефицит бюджета в сумме – 4 448,1 тыс. рублей, фактически при исполнении бюджета он сложился в сумме – 7 103,6 тыс. рублей.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45152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Эффективность  реализации  целевых программ в  2022 году</a:t>
            </a:r>
            <a:endParaRPr lang="ru-RU" dirty="0"/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02693" y="1196752"/>
            <a:ext cx="846962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Всего на реализацию муниципальных программ в 2022 году направлено 107 231,0 тыс. рублей, в том числе: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556792"/>
          <a:ext cx="8280920" cy="504056"/>
        </p:xfrm>
        <a:graphic>
          <a:graphicData uri="http://schemas.openxmlformats.org/drawingml/2006/table">
            <a:tbl>
              <a:tblPr/>
              <a:tblGrid>
                <a:gridCol w="8280920"/>
              </a:tblGrid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  <a:tabLst>
                          <a:tab pos="449580" algn="l"/>
                          <a:tab pos="2676525" algn="l"/>
                          <a:tab pos="3219450" algn="l"/>
                        </a:tabLst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МП «Развитие транспортной системы, повышение безопасности дорожного движения на территории муниципального образования города Пугачева  Саратовской</a:t>
                      </a:r>
                      <a:r>
                        <a:rPr lang="ru-RU" sz="1300" baseline="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 области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на 2022-2024 годы» 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–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41 047,4 тыс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. рублей</a:t>
                      </a: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2204864"/>
          <a:ext cx="8280920" cy="455676"/>
        </p:xfrm>
        <a:graphic>
          <a:graphicData uri="http://schemas.openxmlformats.org/drawingml/2006/table">
            <a:tbl>
              <a:tblPr/>
              <a:tblGrid>
                <a:gridCol w="8280920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«Формирование комфортной городской среды на 2018-2024 годы в муниципальном образовании города Пугачева Саратовской области» 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8 172,8 тыс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рублей</a:t>
                      </a:r>
                      <a:endParaRPr lang="ru-RU" sz="13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5857" marR="65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7544" y="2780928"/>
          <a:ext cx="8280920" cy="504056"/>
        </p:xfrm>
        <a:graphic>
          <a:graphicData uri="http://schemas.openxmlformats.org/drawingml/2006/table">
            <a:tbl>
              <a:tblPr/>
              <a:tblGrid>
                <a:gridCol w="8280920"/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МП «Развитие физической культуры и спорта в муниципальном образовании города Пугачева Саратовской области на 2022 год» – 400,0 тыс. рублей</a:t>
                      </a:r>
                      <a:endParaRPr lang="ru-RU" sz="13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67544" y="3429000"/>
          <a:ext cx="8280920" cy="504056"/>
        </p:xfrm>
        <a:graphic>
          <a:graphicData uri="http://schemas.openxmlformats.org/drawingml/2006/table">
            <a:tbl>
              <a:tblPr/>
              <a:tblGrid>
                <a:gridCol w="8280920"/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«Организация и реализация мероприятий в сфере жилищно-коммунального хозяйства на территории муниципального образования города Пугачева Саратовской области на 2022-2024 год» 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44 156,3 тыс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рублей</a:t>
                      </a:r>
                      <a:endParaRPr lang="ru-RU" sz="13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67544" y="4077072"/>
          <a:ext cx="8280920" cy="455676"/>
        </p:xfrm>
        <a:graphic>
          <a:graphicData uri="http://schemas.openxmlformats.org/drawingml/2006/table">
            <a:tbl>
              <a:tblPr/>
              <a:tblGrid>
                <a:gridCol w="8280920"/>
              </a:tblGrid>
              <a:tr h="288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«Развитие культуры  муниципального образования города Пугачева Саратовской</a:t>
                      </a:r>
                      <a:r>
                        <a:rPr lang="ru-RU" sz="1300" baseline="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области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 2022-2024 годы» 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1 564,9 тыс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рублей</a:t>
                      </a:r>
                      <a:endParaRPr lang="ru-RU" sz="13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67544" y="4653136"/>
          <a:ext cx="8280920" cy="576064"/>
        </p:xfrm>
        <a:graphic>
          <a:graphicData uri="http://schemas.openxmlformats.org/drawingml/2006/table">
            <a:tbl>
              <a:tblPr/>
              <a:tblGrid>
                <a:gridCol w="8280920"/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«Гармонизация межнациональных и межконфессиональных отношений и развитие национальных культур на территории муниципального образования города Пугачева Саратовской области на 2022 год» 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81,0 тыс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рублей</a:t>
                      </a:r>
                      <a:endParaRPr lang="ru-RU" sz="13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67544" y="5373216"/>
          <a:ext cx="8280920" cy="504056"/>
        </p:xfrm>
        <a:graphic>
          <a:graphicData uri="http://schemas.openxmlformats.org/drawingml/2006/table">
            <a:tbl>
              <a:tblPr/>
              <a:tblGrid>
                <a:gridCol w="8280920"/>
              </a:tblGrid>
              <a:tr h="504056">
                <a:tc>
                  <a:txBody>
                    <a:bodyPr/>
                    <a:lstStyle/>
                    <a:p>
                      <a:pPr marL="0" algn="l" rtl="0" eaLnBrk="1" latinLnBrk="0" hangingPunct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kumimoji="0" lang="ru-RU" sz="1300" b="0" kern="12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 «Развитие системы наружного противопожарного водоснабжения на территории муниципального образования города Пугачева Саратовской области на 2022-2024 годы</a:t>
                      </a:r>
                      <a:r>
                        <a:rPr kumimoji="0" lang="ru-RU" sz="1300" b="0" kern="1200" baseline="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r>
                        <a:rPr kumimoji="0" lang="ru-RU" sz="1300" b="0" kern="12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– 560,0 тыс. рублей</a:t>
                      </a:r>
                      <a:endParaRPr kumimoji="0" lang="ru-RU" sz="1300" b="0" kern="12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467544" y="6021288"/>
          <a:ext cx="8280920" cy="504056"/>
        </p:xfrm>
        <a:graphic>
          <a:graphicData uri="http://schemas.openxmlformats.org/drawingml/2006/table">
            <a:tbl>
              <a:tblPr/>
              <a:tblGrid>
                <a:gridCol w="8280920"/>
              </a:tblGrid>
              <a:tr h="5040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 «Переселение граждан из аварийного жилищного фонда в муниципальном образовании города Пугачева Саратовской области на 2022-2026 годы» – 10 528,8 тыс. рублей</a:t>
                      </a:r>
                      <a:endParaRPr lang="ru-RU" sz="13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45152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Эффективность  реализации  целевых программ в  2022 году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7544" y="1340630"/>
          <a:ext cx="8208912" cy="576064"/>
        </p:xfrm>
        <a:graphic>
          <a:graphicData uri="http://schemas.openxmlformats.org/drawingml/2006/table">
            <a:tbl>
              <a:tblPr/>
              <a:tblGrid>
                <a:gridCol w="8208912"/>
              </a:tblGrid>
              <a:tr h="576064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>
                          <a:tab pos="449580" algn="l"/>
                          <a:tab pos="2676525" algn="l"/>
                          <a:tab pos="3219450" algn="l"/>
                        </a:tabLst>
                        <a:defRPr/>
                      </a:pP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 «"Профилактика правонарушений и  незаконного оборота наркотических средств на территории муниципального образования города Пугачева Саратовской области на 2022 год» – 620,1 тыс. рублей</a:t>
                      </a:r>
                    </a:p>
                  </a:txBody>
                  <a:tcPr marL="65857" marR="658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2060848"/>
          <a:ext cx="8208912" cy="683514"/>
        </p:xfrm>
        <a:graphic>
          <a:graphicData uri="http://schemas.openxmlformats.org/drawingml/2006/table">
            <a:tbl>
              <a:tblPr/>
              <a:tblGrid>
                <a:gridCol w="8208912"/>
              </a:tblGrid>
              <a:tr h="449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МП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«Организация временного трудоустройства несовершеннолетних граждан в возрасте от 14 до 18 лет в свободное от учебы время на территории муниципального образования города Пугачева Саратовской области в 2022 году» 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–  </a:t>
                      </a:r>
                      <a:r>
                        <a:rPr lang="ru-RU" sz="1300" dirty="0" smtClean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99,7 тыс</a:t>
                      </a:r>
                      <a:r>
                        <a:rPr lang="ru-RU" sz="1300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. рублей</a:t>
                      </a:r>
                      <a:endParaRPr lang="ru-RU" sz="1300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5857" marR="658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DFD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1752" y="457201"/>
            <a:ext cx="8686800" cy="131561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cap="none" dirty="0" smtClean="0">
                <a:latin typeface="Times New Roman" pitchFamily="18" charset="0"/>
                <a:cs typeface="Times New Roman" pitchFamily="18" charset="0"/>
              </a:rPr>
              <a:t>Основные параметры доходов бюджета</a:t>
            </a:r>
            <a:r>
              <a:rPr lang="ru-RU" sz="27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cap="none" dirty="0" smtClean="0">
                <a:latin typeface="Times New Roman" pitchFamily="18" charset="0"/>
                <a:cs typeface="Times New Roman" pitchFamily="18" charset="0"/>
              </a:rPr>
              <a:t> муниципального образования города Пугачева </a:t>
            </a:r>
            <a:br>
              <a:rPr lang="ru-RU" sz="27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cap="none" dirty="0" smtClean="0">
                <a:latin typeface="Times New Roman" pitchFamily="18" charset="0"/>
                <a:cs typeface="Times New Roman" pitchFamily="18" charset="0"/>
              </a:rPr>
              <a:t>за 2022 год</a:t>
            </a:r>
            <a:endParaRPr lang="ru-RU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987825" y="1916833"/>
            <a:ext cx="3041651" cy="936104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lvl="0" indent="355600" algn="ctr" fontAlgn="base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ВСЕГО ДОХОДОВ</a:t>
            </a:r>
          </a:p>
          <a:p>
            <a:pPr lvl="0" indent="355600" algn="ctr" fontAlgn="base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  155 188,9 тыс. рублей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Факт  </a:t>
            </a:r>
            <a:r>
              <a:rPr lang="ru-RU" sz="1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139 566,6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тыс. рублей</a:t>
            </a:r>
            <a:endParaRPr lang="ru-RU" sz="14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683569" y="3717032"/>
            <a:ext cx="3041651" cy="1019175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lvl="0" indent="355600" algn="ctr" fontAlgn="base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r>
              <a:rPr lang="ru-RU" sz="1400" b="1" dirty="0"/>
              <a:t>Налоговые и неналоговые доходы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  </a:t>
            </a:r>
            <a:r>
              <a:rPr lang="ru-RU" sz="1400" dirty="0" smtClean="0"/>
              <a:t>90 329,6 тыс.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рублей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Факт  </a:t>
            </a:r>
            <a:r>
              <a:rPr lang="ru-RU" sz="1400" dirty="0" smtClean="0"/>
              <a:t> 99 841,0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тыс. рублей</a:t>
            </a:r>
            <a:endParaRPr lang="ru-RU" sz="1400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076057" y="3717032"/>
            <a:ext cx="3041651" cy="1019175"/>
          </a:xfrm>
          <a:prstGeom prst="rect">
            <a:avLst/>
          </a:prstGeom>
          <a:solidFill>
            <a:srgbClr val="FFFFFF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flatTx/>
          </a:bodyPr>
          <a:lstStyle/>
          <a:p>
            <a:pPr lvl="0" indent="355600" algn="ctr" fontAlgn="base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r>
              <a:rPr lang="ru-RU" sz="1400" b="1" dirty="0"/>
              <a:t>Безвозмездные </a:t>
            </a:r>
            <a:r>
              <a:rPr lang="ru-RU" sz="1400" b="1" dirty="0" smtClean="0"/>
              <a:t>    поступления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  </a:t>
            </a:r>
            <a:r>
              <a:rPr lang="ru-RU" sz="1400" dirty="0" smtClean="0"/>
              <a:t>64 859,3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тыс. рублей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  <a:tabLst>
                <a:tab pos="28765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Факт   </a:t>
            </a:r>
            <a:r>
              <a:rPr lang="ru-RU" sz="1400" dirty="0" smtClean="0"/>
              <a:t>39 725,6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тыс. рублей</a:t>
            </a:r>
            <a:endParaRPr lang="ru-RU" sz="1400" dirty="0"/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1043609" y="5157194"/>
            <a:ext cx="2381251" cy="962025"/>
          </a:xfrm>
          <a:prstGeom prst="can">
            <a:avLst>
              <a:gd name="adj" fmla="val 25000"/>
            </a:avLst>
          </a:prstGeom>
          <a:solidFill>
            <a:srgbClr val="D1904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F471C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400" dirty="0" smtClean="0"/>
          </a:p>
          <a:p>
            <a:pPr algn="ctr"/>
            <a:r>
              <a:rPr lang="ru-RU" sz="1400" dirty="0" smtClean="0"/>
              <a:t>Удельный </a:t>
            </a:r>
            <a:r>
              <a:rPr lang="ru-RU" sz="1400" dirty="0"/>
              <a:t>вес  -  </a:t>
            </a:r>
            <a:r>
              <a:rPr lang="ru-RU" sz="1400" dirty="0" smtClean="0"/>
              <a:t>71,5 </a:t>
            </a:r>
            <a:r>
              <a:rPr lang="ru-RU" sz="1400" dirty="0"/>
              <a:t>%</a:t>
            </a: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5580113" y="5157194"/>
            <a:ext cx="2381251" cy="962025"/>
          </a:xfrm>
          <a:prstGeom prst="can">
            <a:avLst>
              <a:gd name="adj" fmla="val 25000"/>
            </a:avLst>
          </a:prstGeom>
          <a:solidFill>
            <a:srgbClr val="D19049"/>
          </a:solidFill>
          <a:ln w="38100">
            <a:solidFill>
              <a:srgbClr val="F2F2F2"/>
            </a:solidFill>
            <a:round/>
            <a:headEnd/>
            <a:tailEnd/>
          </a:ln>
          <a:effectLst>
            <a:outerShdw dist="28398" dir="3806097" algn="ctr" rotWithShape="0">
              <a:srgbClr val="6F471C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ru-RU" sz="1400" dirty="0" smtClean="0"/>
          </a:p>
          <a:p>
            <a:pPr algn="ctr"/>
            <a:r>
              <a:rPr lang="ru-RU" sz="1400" dirty="0" smtClean="0"/>
              <a:t>Удельный вес  -  28,5%</a:t>
            </a:r>
          </a:p>
          <a:p>
            <a:endParaRPr lang="ru-RU" dirty="0"/>
          </a:p>
        </p:txBody>
      </p:sp>
      <p:cxnSp>
        <p:nvCxnSpPr>
          <p:cNvPr id="1029" name="AutoShape 5"/>
          <p:cNvCxnSpPr>
            <a:cxnSpLocks noChangeShapeType="1"/>
          </p:cNvCxnSpPr>
          <p:nvPr/>
        </p:nvCxnSpPr>
        <p:spPr bwMode="auto">
          <a:xfrm>
            <a:off x="4499992" y="2852936"/>
            <a:ext cx="0" cy="432048"/>
          </a:xfrm>
          <a:prstGeom prst="straightConnector1">
            <a:avLst/>
          </a:prstGeom>
          <a:noFill/>
          <a:ln w="76200">
            <a:solidFill>
              <a:srgbClr val="7030A0"/>
            </a:solidFill>
            <a:round/>
            <a:headEnd/>
            <a:tailEnd type="triangle" w="med" len="med"/>
          </a:ln>
          <a:effectLst/>
        </p:spPr>
      </p:cxnSp>
      <p:cxnSp>
        <p:nvCxnSpPr>
          <p:cNvPr id="1030" name="AutoShape 6"/>
          <p:cNvCxnSpPr>
            <a:cxnSpLocks noChangeShapeType="1"/>
          </p:cNvCxnSpPr>
          <p:nvPr/>
        </p:nvCxnSpPr>
        <p:spPr bwMode="auto">
          <a:xfrm>
            <a:off x="2267744" y="3284984"/>
            <a:ext cx="4536504" cy="0"/>
          </a:xfrm>
          <a:prstGeom prst="straightConnector1">
            <a:avLst/>
          </a:prstGeom>
          <a:noFill/>
          <a:ln w="63500">
            <a:solidFill>
              <a:srgbClr val="7030A0"/>
            </a:solidFill>
            <a:round/>
            <a:headEnd/>
            <a:tailEnd/>
          </a:ln>
        </p:spPr>
      </p:cxnSp>
      <p:cxnSp>
        <p:nvCxnSpPr>
          <p:cNvPr id="19" name="AutoShape 5"/>
          <p:cNvCxnSpPr>
            <a:cxnSpLocks noChangeShapeType="1"/>
          </p:cNvCxnSpPr>
          <p:nvPr/>
        </p:nvCxnSpPr>
        <p:spPr bwMode="auto">
          <a:xfrm>
            <a:off x="2267744" y="3284984"/>
            <a:ext cx="0" cy="432048"/>
          </a:xfrm>
          <a:prstGeom prst="straightConnector1">
            <a:avLst/>
          </a:prstGeom>
          <a:noFill/>
          <a:ln w="76200">
            <a:solidFill>
              <a:srgbClr val="7030A0"/>
            </a:solidFill>
            <a:round/>
            <a:headEnd/>
            <a:tailEnd type="triangle" w="med" len="med"/>
          </a:ln>
          <a:effectLst/>
        </p:spPr>
      </p:cxnSp>
      <p:cxnSp>
        <p:nvCxnSpPr>
          <p:cNvPr id="20" name="AutoShape 5"/>
          <p:cNvCxnSpPr>
            <a:cxnSpLocks noChangeShapeType="1"/>
          </p:cNvCxnSpPr>
          <p:nvPr/>
        </p:nvCxnSpPr>
        <p:spPr bwMode="auto">
          <a:xfrm>
            <a:off x="6804248" y="3284984"/>
            <a:ext cx="0" cy="432048"/>
          </a:xfrm>
          <a:prstGeom prst="straightConnector1">
            <a:avLst/>
          </a:prstGeom>
          <a:noFill/>
          <a:ln w="76200">
            <a:solidFill>
              <a:srgbClr val="7030A0"/>
            </a:solidFill>
            <a:round/>
            <a:headEnd/>
            <a:tailEnd type="triangle" w="med" len="med"/>
          </a:ln>
          <a:effectLst/>
        </p:spPr>
      </p:cxnSp>
      <p:cxnSp>
        <p:nvCxnSpPr>
          <p:cNvPr id="21" name="AutoShape 5"/>
          <p:cNvCxnSpPr>
            <a:cxnSpLocks noChangeShapeType="1"/>
          </p:cNvCxnSpPr>
          <p:nvPr/>
        </p:nvCxnSpPr>
        <p:spPr bwMode="auto">
          <a:xfrm>
            <a:off x="2195736" y="4725144"/>
            <a:ext cx="0" cy="432048"/>
          </a:xfrm>
          <a:prstGeom prst="straightConnector1">
            <a:avLst/>
          </a:prstGeom>
          <a:noFill/>
          <a:ln w="76200">
            <a:solidFill>
              <a:srgbClr val="7030A0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AutoShape 5"/>
          <p:cNvCxnSpPr>
            <a:cxnSpLocks noChangeShapeType="1"/>
          </p:cNvCxnSpPr>
          <p:nvPr/>
        </p:nvCxnSpPr>
        <p:spPr bwMode="auto">
          <a:xfrm>
            <a:off x="6804248" y="4725144"/>
            <a:ext cx="0" cy="432048"/>
          </a:xfrm>
          <a:prstGeom prst="straightConnector1">
            <a:avLst/>
          </a:prstGeom>
          <a:noFill/>
          <a:ln w="76200">
            <a:solidFill>
              <a:srgbClr val="7030A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992888" cy="936104"/>
          </a:xfrm>
          <a:effectLst>
            <a:outerShdw dir="5400000" algn="ctr" rotWithShape="0">
              <a:schemeClr val="bg1">
                <a:alpha val="27000"/>
              </a:schemeClr>
            </a:outerShdw>
          </a:effectLst>
          <a:scene3d>
            <a:camera prst="orthographicFront"/>
            <a:lightRig rig="threePt" dir="t"/>
          </a:scene3d>
          <a:sp3d prstMaterial="matte">
            <a:bevelT prst="relaxedInset"/>
          </a:sp3d>
        </p:spPr>
        <p:txBody>
          <a:bodyPr>
            <a:noAutofit/>
          </a:bodyPr>
          <a:lstStyle/>
          <a:p>
            <a:pPr algn="ctr"/>
            <a:r>
              <a:rPr lang="ru-RU" sz="1800" b="1" cap="none" dirty="0" smtClean="0">
                <a:latin typeface="Times New Roman" pitchFamily="18" charset="0"/>
                <a:cs typeface="Times New Roman" pitchFamily="18" charset="0"/>
              </a:rPr>
              <a:t>Исполнение доходной части бюджета </a:t>
            </a:r>
            <a:br>
              <a:rPr lang="ru-RU" sz="18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none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города Пугачева </a:t>
            </a:r>
            <a:br>
              <a:rPr lang="ru-RU" sz="18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none" dirty="0" smtClean="0">
                <a:latin typeface="Times New Roman" pitchFamily="18" charset="0"/>
                <a:cs typeface="Times New Roman" pitchFamily="18" charset="0"/>
              </a:rPr>
              <a:t>за 2022 год (тыс.рублей)</a:t>
            </a:r>
            <a:endParaRPr lang="ru-RU" sz="1800" b="1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7020272" y="1346067"/>
            <a:ext cx="133164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тыс. рублей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83568" y="1628797"/>
          <a:ext cx="8136904" cy="5111731"/>
        </p:xfrm>
        <a:graphic>
          <a:graphicData uri="http://schemas.openxmlformats.org/drawingml/2006/table">
            <a:tbl>
              <a:tblPr/>
              <a:tblGrid>
                <a:gridCol w="3468188"/>
                <a:gridCol w="1257695"/>
                <a:gridCol w="1219583"/>
                <a:gridCol w="1219583"/>
                <a:gridCol w="971855"/>
              </a:tblGrid>
              <a:tr h="2209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233" marR="6233" marT="6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</a:p>
                  </a:txBody>
                  <a:tcPr marL="6233" marR="6233" marT="62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915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Утвержденный план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2022 год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Фактическое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за 2022 год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Отклонение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фактического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исполнения от плановых показателей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Процент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исполнения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плана, </a:t>
                      </a:r>
                      <a:endParaRPr lang="ru-RU" sz="1200" b="1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2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 всего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90 329,6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99 841,0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9 511,4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110,5%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2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81 284,8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90 675,7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9 390,9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111,6%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2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38 638,3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42 554,5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3 916,2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110,1%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2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на нефтепродукты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9 111,5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10 514,1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1 402,6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115,4%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2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1 827,0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3 435,0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1 608,0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188,0%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2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9 082,1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9 698,5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616,4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106,8%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2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Транспортный налог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16 400,9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18 077,7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1 676,8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110,2%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289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6 225,0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6 395,9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170,9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102,7%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575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9 044,8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9 165,3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120,5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101,3%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48009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4 891,9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5 247,1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355,2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107,3%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3530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3 923,2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3 688,4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-234,8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94,0%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7527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85,9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100,1%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7527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143,8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143,8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575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64 859,3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39 725,6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-25 133,7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61,2%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575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2 254,9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2 254,9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575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42 604,4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17 470,7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-25 133,7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41,0%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575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20 000,0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20 000,0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98131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155 188,9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139 566,6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-15 622,3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89,9%</a:t>
                      </a:r>
                    </a:p>
                  </a:txBody>
                  <a:tcPr marL="6233" marR="6233" marT="6233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57200"/>
            <a:ext cx="8208912" cy="6068144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  <a:t>                                Причины  отклонения </a:t>
            </a:r>
            <a:b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  <a:t>     фактического исполнения бюджета по доходам </a:t>
            </a:r>
            <a:b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  <a:t>                       от плановых назначений в 2022 году</a:t>
            </a:r>
            <a:b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none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600" b="1" cap="none" dirty="0" smtClean="0">
                <a:latin typeface="Times New Roman" pitchFamily="18" charset="0"/>
                <a:cs typeface="Times New Roman" pitchFamily="18" charset="0"/>
              </a:rPr>
              <a:t>налоговым, неналоговым доходам </a:t>
            </a: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план исполнен в полном объеме по всем видам доходов, за исключением доходов от продажи муниципальной собственности, которые исполнены на 94% в следствие того, что не все объекты муниципальной собственности, планируемые к продаже реализованы на аукционах.</a:t>
            </a:r>
            <a:b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      </a:t>
            </a:r>
            <a:b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      По </a:t>
            </a:r>
            <a:r>
              <a:rPr lang="ru-RU" sz="1600" b="1" cap="none" dirty="0" smtClean="0">
                <a:latin typeface="Times New Roman" pitchFamily="18" charset="0"/>
                <a:cs typeface="Times New Roman" pitchFamily="18" charset="0"/>
              </a:rPr>
              <a:t>безвозмездным поступлениям </a:t>
            </a: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план исполнен на 61,2 процента, из которых: </a:t>
            </a:r>
            <a:b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-     план по </a:t>
            </a:r>
            <a:r>
              <a:rPr lang="ru-RU" sz="1600" cap="none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дотации</a:t>
            </a: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cap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выравнивание </a:t>
            </a: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исполнен в полном объеме в сумме 2254,9 тыс.рублей;</a:t>
            </a:r>
            <a:b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-     план по </a:t>
            </a:r>
            <a:r>
              <a:rPr lang="ru-RU" sz="1600" cap="none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субсидиям на переселение из аварийного жилищного фонда </a:t>
            </a: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исполнен на 41,0 процентов от плана (план – 42604,4тыс.рублей,   исполнено – 17470,7  тыс.рублей).  Исполнено под фактическую потребность на 2022 год.</a:t>
            </a:r>
            <a:b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-      план по </a:t>
            </a:r>
            <a:r>
              <a:rPr lang="ru-RU" sz="1600" cap="none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иным межбюджетным трансфертам </a:t>
            </a:r>
            <a: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  <a:t>исполнен на 100 % при плане 20 000,0 тыс.рублей.</a:t>
            </a:r>
            <a:br>
              <a:rPr lang="ru-RU" sz="16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/>
              <a:t>  </a:t>
            </a:r>
            <a:endParaRPr lang="ru-RU" sz="1600" cap="none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1"/>
            <a:ext cx="8686800" cy="1099592"/>
          </a:xfrm>
        </p:spPr>
        <p:txBody>
          <a:bodyPr>
            <a:noAutofit/>
          </a:bodyPr>
          <a:lstStyle/>
          <a:p>
            <a:pPr lvl="0" indent="355600" algn="ctr" fontAlgn="base">
              <a:spcAft>
                <a:spcPct val="0"/>
              </a:spcAft>
            </a:pPr>
            <a:r>
              <a:rPr lang="ru-RU" sz="2400" b="1" cap="none" dirty="0" smtClean="0"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Налоговые доходы бюджета </a:t>
            </a:r>
            <a:r>
              <a:rPr lang="ru-RU" sz="2400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cap="none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cap="none" dirty="0" smtClean="0"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муниципального образования города Пугачева</a:t>
            </a:r>
            <a:br>
              <a:rPr lang="ru-RU" sz="2400" b="1" cap="none" dirty="0" smtClean="0"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cap="none" dirty="0" smtClean="0"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2022 год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043608" y="1772816"/>
          <a:ext cx="7272808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825481" y="210127"/>
            <a:ext cx="717529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Неналоговые доходы бюджета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55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муниципального образования города Пугачева </a:t>
            </a:r>
          </a:p>
          <a:p>
            <a:pPr marL="0" marR="0" lvl="0" indent="3556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2022 год</a:t>
            </a: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403648" y="2060848"/>
          <a:ext cx="6624736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22048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cap="none" dirty="0" smtClean="0">
                <a:latin typeface="Times New Roman" pitchFamily="18" charset="0"/>
                <a:cs typeface="Times New Roman" pitchFamily="18" charset="0"/>
              </a:rPr>
              <a:t>Сравнение фактического исполнения доходов бюджета </a:t>
            </a:r>
            <a:br>
              <a:rPr lang="ru-RU" sz="22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cap="none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города Пугачева </a:t>
            </a:r>
            <a:br>
              <a:rPr lang="ru-RU" sz="22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cap="none" dirty="0" smtClean="0">
                <a:latin typeface="Times New Roman" pitchFamily="18" charset="0"/>
                <a:cs typeface="Times New Roman" pitchFamily="18" charset="0"/>
              </a:rPr>
              <a:t>в 2022 и 2021 годах</a:t>
            </a:r>
            <a:br>
              <a:rPr lang="ru-RU" sz="22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none" dirty="0" smtClean="0">
                <a:latin typeface="Times New Roman" pitchFamily="18" charset="0"/>
                <a:cs typeface="Times New Roman" pitchFamily="18" charset="0"/>
              </a:rPr>
            </a:br>
            <a:endParaRPr lang="ru-RU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700808"/>
            <a:ext cx="8686800" cy="4379319"/>
          </a:xfrm>
        </p:spPr>
        <p:txBody>
          <a:bodyPr>
            <a:normAutofit fontScale="47500" lnSpcReduction="20000"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Доходы бюджета муниципального образования города Пугачева в 2022 году исполнены в объеме 139566,6 тыс.рублей, что на 130554,8 тыс.рублей меньше уровня исполнения 2021 года (исполнение 2021 года 270121,4 тыс.рублей). </a:t>
            </a:r>
          </a:p>
          <a:p>
            <a:pPr>
              <a:buFont typeface="Wingdings" pitchFamily="2" charset="2"/>
              <a:buChar char="Ø"/>
            </a:pPr>
            <a:r>
              <a:rPr lang="ru-RU" sz="3800" i="1" dirty="0" smtClean="0">
                <a:latin typeface="Times New Roman" pitchFamily="18" charset="0"/>
                <a:cs typeface="Times New Roman" pitchFamily="18" charset="0"/>
              </a:rPr>
              <a:t>Поступление налоговых, неналоговых доходов увеличилось в 2022 году на 29306,0 тыс.рублей. Увеличение поступления в 2022 году сложилось за счет налога на доходы физических лиц, акцизов на нефтепродукты, транспортного налога (в 2021 году в бюджет МО г.Пугачева не зачислялся).</a:t>
            </a:r>
          </a:p>
          <a:p>
            <a:r>
              <a:rPr lang="ru-RU" sz="3800" i="1" dirty="0" smtClean="0">
                <a:latin typeface="Times New Roman" pitchFamily="18" charset="0"/>
                <a:cs typeface="Times New Roman" pitchFamily="18" charset="0"/>
              </a:rPr>
              <a:t>Поступление безвозмездных поступлений в 2022 году сложилось в объеме ниже уровня 2021 года на 159860,8 тыс.рублей. (в 2021 году в бюджет МО г.Пугачева поступали иные межбюджетные трансферты на ремонт и строительство пешеходных тротуаров в сумме 99556,6 тыс.рублей, субсидии на ремонт тротуаров в сумме 20000,0 тыс.рублей и другие безвозмездные поступления из вышестоящего бюджета))</a:t>
            </a:r>
          </a:p>
          <a:p>
            <a:pPr>
              <a:buFont typeface="Wingdings" pitchFamily="2" charset="2"/>
              <a:buChar char="Ø"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outerShdw blurRad="50800" dist="50800" dir="5400000" algn="ctr" rotWithShape="0">
              <a:schemeClr val="bg1"/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000" b="1" cap="none" dirty="0" smtClean="0">
                <a:latin typeface="Times New Roman" pitchFamily="18" charset="0"/>
                <a:cs typeface="Times New Roman" pitchFamily="18" charset="0"/>
              </a:rPr>
              <a:t>Сравнительный анализ </a:t>
            </a:r>
            <a:br>
              <a:rPr lang="ru-RU" sz="20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none" dirty="0" smtClean="0">
                <a:latin typeface="Times New Roman" pitchFamily="18" charset="0"/>
                <a:cs typeface="Times New Roman" pitchFamily="18" charset="0"/>
              </a:rPr>
              <a:t>фактического поступления доходов </a:t>
            </a:r>
            <a:br>
              <a:rPr lang="ru-RU" sz="20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cap="none" dirty="0" smtClean="0">
                <a:latin typeface="Times New Roman" pitchFamily="18" charset="0"/>
                <a:cs typeface="Times New Roman" pitchFamily="18" charset="0"/>
              </a:rPr>
              <a:t>в 2022 году и в 2021 году</a:t>
            </a:r>
            <a:endParaRPr lang="ru-RU" sz="2000" b="1" cap="none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971600" y="1554163"/>
          <a:ext cx="7514392" cy="4827507"/>
        </p:xfrm>
        <a:graphic>
          <a:graphicData uri="http://schemas.openxmlformats.org/drawingml/2006/table">
            <a:tbl>
              <a:tblPr/>
              <a:tblGrid>
                <a:gridCol w="3716357"/>
                <a:gridCol w="1306852"/>
                <a:gridCol w="1225172"/>
                <a:gridCol w="1266011"/>
              </a:tblGrid>
              <a:tr h="9200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089" marR="5089" marT="508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Фактическое исполнение за 2021 год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Факти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ческое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исполнение за 2022 год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Отклонение факта 2022 года от факта 2021 года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8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 всего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70 535,0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99 841,0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29 306,0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8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доходы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63 405,2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90 675,7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27 270,5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8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37 221,5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42 554,5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5 333,0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8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Акцизы на нефтепродукты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8 625,6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10 514,1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1 888,5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8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2 931,7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3 435,0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503,3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8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физических лиц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8 846,1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9 698,5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852,4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8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Транспортный налог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18 077,7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18 077,7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8732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Земельный налог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5 780,3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6 395,9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615,6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123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7 129,8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9 165,3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2 035,5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8471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5 347,7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5 247,1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-100,6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34600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1 780,4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3 688,4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1 908,0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086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18086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143,8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123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199 586,4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39 725,6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-159 860,8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123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2 159,9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2 254,9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123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97 869,9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17 470,7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-80 399,2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123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99 556,6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20 000,0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-79 556,6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  <a:tr h="204459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270 121,4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139 566,6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200" b="0" i="1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-130 554,8</a:t>
                      </a:r>
                    </a:p>
                  </a:txBody>
                  <a:tcPr marL="5089" marR="5089" marT="508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1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b="1" cap="none" dirty="0" smtClean="0">
                <a:latin typeface="Times New Roman" pitchFamily="18" charset="0"/>
                <a:cs typeface="Times New Roman" pitchFamily="18" charset="0"/>
              </a:rPr>
              <a:t>Объем налоговых, неналоговых доходов</a:t>
            </a:r>
            <a:br>
              <a:rPr lang="ru-RU" sz="1800" b="1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none" dirty="0" smtClean="0">
                <a:latin typeface="Times New Roman" pitchFamily="18" charset="0"/>
                <a:cs typeface="Times New Roman" pitchFamily="18" charset="0"/>
              </a:rPr>
              <a:t> бюджета муниципального образования города Пугачева </a:t>
            </a:r>
            <a:r>
              <a:rPr lang="ru-RU" sz="18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cap="none" dirty="0" smtClean="0">
                <a:latin typeface="Times New Roman" pitchFamily="18" charset="0"/>
                <a:cs typeface="Times New Roman" pitchFamily="18" charset="0"/>
              </a:rPr>
              <a:t>за 2022 год в расчете на 1 жителя составляет:</a:t>
            </a:r>
            <a:endParaRPr lang="ru-RU" sz="1800" cap="none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43608" y="1628800"/>
          <a:ext cx="7200800" cy="3371174"/>
        </p:xfrm>
        <a:graphic>
          <a:graphicData uri="http://schemas.openxmlformats.org/drawingml/2006/table">
            <a:tbl>
              <a:tblPr/>
              <a:tblGrid>
                <a:gridCol w="3913478"/>
                <a:gridCol w="1643661"/>
                <a:gridCol w="1643661"/>
              </a:tblGrid>
              <a:tr h="57606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2021 год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2022 год</a:t>
                      </a:r>
                    </a:p>
                  </a:txBody>
                  <a:tcPr marL="7620" marR="7620" marT="762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555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Количество жителей МО города Пугачева, человек</a:t>
                      </a:r>
                    </a:p>
                  </a:txBody>
                  <a:tcPr marL="45720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41 157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40 725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82369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Общий объем налоговых, неналоговых доходов (фактическое исполнение за год) в рублях</a:t>
                      </a:r>
                    </a:p>
                  </a:txBody>
                  <a:tcPr marL="45720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70 534 976,95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99 841 016,80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14158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Объем налоговых, неналоговых доходов бюджета муниципального образования города Пугачева в расчете на 1 жителя (рублей в год)</a:t>
                      </a:r>
                    </a:p>
                  </a:txBody>
                  <a:tcPr marL="45720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1713,80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2451,59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3318</TotalTime>
  <Words>1719</Words>
  <Application>Microsoft Office PowerPoint</Application>
  <PresentationFormat>Экран (4:3)</PresentationFormat>
  <Paragraphs>536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Бюджет для граждан </vt:lpstr>
      <vt:lpstr>Основные параметры доходов бюджета  муниципального образования города Пугачева  за 2022 год</vt:lpstr>
      <vt:lpstr>Исполнение доходной части бюджета  муниципального образования города Пугачева  за 2022 год (тыс.рублей)</vt:lpstr>
      <vt:lpstr>                                Причины  отклонения       фактического исполнения бюджета по доходам                         от плановых назначений в 2022 году         По налоговым, неналоговым доходам план исполнен в полном объеме по всем видам доходов, за исключением доходов от продажи муниципальной собственности, которые исполнены на 94% в следствие того, что не все объекты муниципальной собственности, планируемые к продаже реализованы на аукционах.              По безвозмездным поступлениям план исполнен на 61,2 процента, из которых:  -     план по дотации на выравнивание исполнен в полном объеме в сумме 2254,9 тыс.рублей; -     план по субсидиям на переселение из аварийного жилищного фонда исполнен на 41,0 процентов от плана (план – 42604,4тыс.рублей,   исполнено – 17470,7  тыс.рублей).  Исполнено под фактическую потребность на 2022 год. -      план по иным межбюджетным трансфертам исполнен на 100 % при плане 20 000,0 тыс.рублей.   </vt:lpstr>
      <vt:lpstr>Налоговые доходы бюджета  муниципального образования города Пугачева  за 2022 год</vt:lpstr>
      <vt:lpstr>Слайд 6</vt:lpstr>
      <vt:lpstr>  Сравнение фактического исполнения доходов бюджета  муниципального образования города Пугачева  в 2022 и 2021 годах  </vt:lpstr>
      <vt:lpstr>Сравнительный анализ  фактического поступления доходов  в 2022 году и в 2021 году</vt:lpstr>
      <vt:lpstr>Объем налоговых, неналоговых доходов  бюджета муниципального образования города Пугачева  за 2022 год в расчете на 1 жителя составляет:</vt:lpstr>
      <vt:lpstr>Основные параметры бюджета  муниципального образования города Пугачева  на 2022 год по расходам</vt:lpstr>
      <vt:lpstr>Бюджет муниципального образования по расходам в 2022 году исполнен на 83,0 процента или на 132 463,0 тыс. рублей при плане 159 637,0 тыс. рублей.  Расходы  на социальную сферу (культура, социальная политика,  физическая культура) составили 2 667,5 тыс. рублей или 100,0 процента от плана. Доля расходов на социально значимые статьи, в том числе на оплату  труда составила 5,8 процента или 7 651,2 тыс. рублей от общих расходов бюджета.  Структура распределения видов расходов муниципального образования города Пугачева приведена на диаграмме:</vt:lpstr>
      <vt:lpstr>Слайд 12</vt:lpstr>
      <vt:lpstr>Слайд 13</vt:lpstr>
      <vt:lpstr>Сравнительный анализ исполнения бюджета Муниципального образования города Пугачева по расходам в 2021 и в 2022 годах </vt:lpstr>
      <vt:lpstr>Слайд 15</vt:lpstr>
      <vt:lpstr>Эффективность  реализации  целевых программ в  2022 году</vt:lpstr>
      <vt:lpstr>Эффективность  реализации  целевых программ в  2022 году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Исполнение бюджета муниципального образования города Пугачева за 2017 год  утверждено решением Совета муниципального образования города Пугачева от 4 мая 2018 года № 83</dc:title>
  <dc:creator>Пользователь Windows</dc:creator>
  <cp:lastModifiedBy>Andryuschina</cp:lastModifiedBy>
  <cp:revision>416</cp:revision>
  <dcterms:created xsi:type="dcterms:W3CDTF">2018-05-10T04:14:34Z</dcterms:created>
  <dcterms:modified xsi:type="dcterms:W3CDTF">2023-05-25T10:45:11Z</dcterms:modified>
</cp:coreProperties>
</file>